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80" y="1694564"/>
            <a:ext cx="3963951" cy="339245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070" y="4525483"/>
            <a:ext cx="285750" cy="3920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60" y="1744404"/>
            <a:ext cx="4239733" cy="318644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657" y="4478965"/>
            <a:ext cx="485110" cy="4718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565855" y="4957430"/>
            <a:ext cx="518337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693" b="1" dirty="0">
                <a:solidFill>
                  <a:srgbClr val="57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10" name="Text 1"/>
          <p:cNvSpPr/>
          <p:nvPr/>
        </p:nvSpPr>
        <p:spPr>
          <a:xfrm>
            <a:off x="5096983" y="4641776"/>
            <a:ext cx="677826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412" b="1" dirty="0">
                <a:solidFill>
                  <a:srgbClr val="3B566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trino</a:t>
            </a:r>
            <a:endParaRPr lang="en-US" sz="2412" dirty="0"/>
          </a:p>
        </p:txBody>
      </p:sp>
      <p:sp>
        <p:nvSpPr>
          <p:cNvPr id="11" name="Text 2"/>
          <p:cNvSpPr/>
          <p:nvPr/>
        </p:nvSpPr>
        <p:spPr>
          <a:xfrm>
            <a:off x="4156666" y="4844459"/>
            <a:ext cx="2624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94" b="1" dirty="0">
                <a:solidFill>
                  <a:srgbClr val="3A4F66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HIVE</a:t>
            </a:r>
            <a:endParaRPr lang="en-US" sz="1094" dirty="0"/>
          </a:p>
        </p:txBody>
      </p:sp>
      <p:sp>
        <p:nvSpPr>
          <p:cNvPr id="12" name="Text 3"/>
          <p:cNvSpPr/>
          <p:nvPr/>
        </p:nvSpPr>
        <p:spPr>
          <a:xfrm>
            <a:off x="2199610" y="1299166"/>
            <a:ext cx="476803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612" b="1" dirty="0">
                <a:solidFill>
                  <a:srgbClr val="58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Strategic Guide to Distributed Query Engines</a:t>
            </a:r>
            <a:endParaRPr lang="en-US" sz="1612" dirty="0"/>
          </a:p>
        </p:txBody>
      </p:sp>
      <p:sp>
        <p:nvSpPr>
          <p:cNvPr id="13" name="Text 4"/>
          <p:cNvSpPr/>
          <p:nvPr/>
        </p:nvSpPr>
        <p:spPr>
          <a:xfrm>
            <a:off x="1412137" y="767538"/>
            <a:ext cx="6455956" cy="4552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453" b="1" dirty="0">
                <a:solidFill>
                  <a:srgbClr val="403D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Sprinter and the Workhorse</a:t>
            </a:r>
            <a:endParaRPr lang="en-US" sz="3453" dirty="0"/>
          </a:p>
        </p:txBody>
      </p:sp>
      <p:sp>
        <p:nvSpPr>
          <p:cNvPr id="14" name="Text 5"/>
          <p:cNvSpPr/>
          <p:nvPr/>
        </p:nvSpPr>
        <p:spPr>
          <a:xfrm>
            <a:off x="3046892" y="262491"/>
            <a:ext cx="3096733" cy="4618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752" b="1" dirty="0">
                <a:solidFill>
                  <a:srgbClr val="3735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Trino vs.Hive:</a:t>
            </a:r>
            <a:endParaRPr lang="en-US" sz="375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9" y="99680"/>
            <a:ext cx="8894799" cy="488765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901" y="1209453"/>
            <a:ext cx="2518587" cy="253187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7" y="1279230"/>
            <a:ext cx="2452134" cy="245213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505672" y="4209828"/>
            <a:ext cx="3173154" cy="554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1036" b="1" dirty="0">
                <a:solidFill>
                  <a:srgbClr val="676762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Prioritizes speed and responsiveness for interactive,</a:t>
            </a:r>
            <a:endParaRPr lang="en-US" sz="1036" dirty="0"/>
          </a:p>
          <a:p>
            <a:pPr algn="ctr" indent="0" marL="0">
              <a:buNone/>
            </a:pPr>
            <a:r>
              <a:rPr lang="en-US" sz="1036" b="1" dirty="0">
                <a:solidFill>
                  <a:srgbClr val="676762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ad-hoc analysis. The system is designed to return</a:t>
            </a:r>
            <a:endParaRPr lang="en-US" sz="1036" dirty="0"/>
          </a:p>
          <a:p>
            <a:pPr algn="ctr" indent="0" marL="0">
              <a:buNone/>
            </a:pPr>
            <a:r>
              <a:rPr lang="en-US" sz="1036" b="1" dirty="0">
                <a:solidFill>
                  <a:srgbClr val="676762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answers as quickly as possible.</a:t>
            </a:r>
            <a:endParaRPr lang="en-US" sz="1036" dirty="0"/>
          </a:p>
        </p:txBody>
      </p:sp>
      <p:sp>
        <p:nvSpPr>
          <p:cNvPr id="6" name="Text 1"/>
          <p:cNvSpPr/>
          <p:nvPr/>
        </p:nvSpPr>
        <p:spPr>
          <a:xfrm>
            <a:off x="495078" y="4206506"/>
            <a:ext cx="3299416" cy="5615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1028" b="1" dirty="0">
                <a:solidFill>
                  <a:srgbClr val="61615C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Prioritizes job completion and fault tolerance for</a:t>
            </a:r>
            <a:endParaRPr lang="en-US" sz="1028" dirty="0"/>
          </a:p>
          <a:p>
            <a:pPr algn="ctr" indent="0" marL="0">
              <a:buNone/>
            </a:pPr>
            <a:r>
              <a:rPr lang="en-US" sz="1028" b="1" dirty="0">
                <a:solidFill>
                  <a:srgbClr val="61615C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massive, long-running batch processes. The system is</a:t>
            </a:r>
            <a:endParaRPr lang="en-US" sz="1028" dirty="0"/>
          </a:p>
          <a:p>
            <a:pPr algn="ctr" indent="0" marL="0">
              <a:buNone/>
            </a:pPr>
            <a:r>
              <a:rPr lang="en-US" sz="1028" b="1" dirty="0">
                <a:solidFill>
                  <a:srgbClr val="61615C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designed never to lose work, even if it takes longer.</a:t>
            </a:r>
            <a:endParaRPr lang="en-US" sz="1028" dirty="0"/>
          </a:p>
        </p:txBody>
      </p:sp>
      <p:sp>
        <p:nvSpPr>
          <p:cNvPr id="7" name="Text 2"/>
          <p:cNvSpPr/>
          <p:nvPr/>
        </p:nvSpPr>
        <p:spPr>
          <a:xfrm>
            <a:off x="6256596" y="3944015"/>
            <a:ext cx="141878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7A4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 (Trino):</a:t>
            </a:r>
            <a:endParaRPr lang="en-US" sz="1491" dirty="0"/>
          </a:p>
        </p:txBody>
      </p:sp>
      <p:sp>
        <p:nvSpPr>
          <p:cNvPr id="8" name="Text 3"/>
          <p:cNvSpPr/>
          <p:nvPr/>
        </p:nvSpPr>
        <p:spPr>
          <a:xfrm>
            <a:off x="1498526" y="3940692"/>
            <a:ext cx="1501849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766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Durability (Hive):</a:t>
            </a:r>
            <a:endParaRPr lang="en-US" sz="1491" dirty="0"/>
          </a:p>
        </p:txBody>
      </p:sp>
      <p:sp>
        <p:nvSpPr>
          <p:cNvPr id="9" name="Text 4"/>
          <p:cNvSpPr/>
          <p:nvPr/>
        </p:nvSpPr>
        <p:spPr>
          <a:xfrm>
            <a:off x="395398" y="711052"/>
            <a:ext cx="7279980" cy="41865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9" b="1" dirty="0">
                <a:solidFill>
                  <a:srgbClr val="61615C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The choice between Trino and Hive is not about which is 'better,' but which is optimized for a specific</a:t>
            </a:r>
            <a:endParaRPr lang="en-US" sz="1209" dirty="0"/>
          </a:p>
          <a:p>
            <a:pPr algn="l" indent="0" marL="0">
              <a:buNone/>
            </a:pPr>
            <a:r>
              <a:rPr lang="en-US" sz="1209" b="1" dirty="0">
                <a:solidFill>
                  <a:srgbClr val="61615C"/>
                </a:solidFill>
                <a:latin typeface="Spectral" pitchFamily="34" charset="0"/>
                <a:ea typeface="Spectral" pitchFamily="34" charset="-122"/>
                <a:cs typeface="Spectral" pitchFamily="34" charset="-120"/>
              </a:rPr>
              <a:t>objective. Their architectures are built on a foundational trade-off:</a:t>
            </a:r>
            <a:endParaRPr lang="en-US" sz="1209" dirty="0"/>
          </a:p>
        </p:txBody>
      </p:sp>
      <p:sp>
        <p:nvSpPr>
          <p:cNvPr id="10" name="Text 5"/>
          <p:cNvSpPr/>
          <p:nvPr/>
        </p:nvSpPr>
        <p:spPr>
          <a:xfrm>
            <a:off x="402044" y="322299"/>
            <a:ext cx="8074099" cy="3322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84" b="1" dirty="0">
                <a:solidFill>
                  <a:srgbClr val="3A36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Core, a Fundamental Trade-Off: Durability vs. Latency</a:t>
            </a:r>
            <a:endParaRPr lang="en-US" sz="228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4967398"/>
            <a:ext cx="109648" cy="697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65855" y="4960753"/>
            <a:ext cx="521660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dirty="0">
                <a:solidFill>
                  <a:srgbClr val="5A59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89712" cy="664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60" y="976866"/>
            <a:ext cx="3741331" cy="374465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4219797"/>
            <a:ext cx="425302" cy="4784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73" y="2784401"/>
            <a:ext cx="976866" cy="15749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529305" y="4950785"/>
            <a:ext cx="558209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43" b="1" dirty="0">
                <a:solidFill>
                  <a:srgbClr val="62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43" dirty="0"/>
          </a:p>
        </p:txBody>
      </p:sp>
      <p:sp>
        <p:nvSpPr>
          <p:cNvPr id="7" name="Text 1"/>
          <p:cNvSpPr/>
          <p:nvPr/>
        </p:nvSpPr>
        <p:spPr>
          <a:xfrm>
            <a:off x="8213651" y="4492256"/>
            <a:ext cx="189392" cy="764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63" b="1" dirty="0">
                <a:solidFill>
                  <a:srgbClr val="6E75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</a:t>
            </a:r>
            <a:endParaRPr lang="en-US" sz="563" dirty="0"/>
          </a:p>
        </p:txBody>
      </p:sp>
      <p:sp>
        <p:nvSpPr>
          <p:cNvPr id="8" name="Text 2"/>
          <p:cNvSpPr/>
          <p:nvPr/>
        </p:nvSpPr>
        <p:spPr>
          <a:xfrm>
            <a:off x="6040622" y="4492256"/>
            <a:ext cx="259169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615" b="1" dirty="0">
                <a:solidFill>
                  <a:srgbClr val="757D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ELOCK</a:t>
            </a:r>
            <a:endParaRPr lang="en-US" sz="615" dirty="0"/>
          </a:p>
        </p:txBody>
      </p:sp>
      <p:sp>
        <p:nvSpPr>
          <p:cNvPr id="9" name="Text 3"/>
          <p:cNvSpPr/>
          <p:nvPr/>
        </p:nvSpPr>
        <p:spPr>
          <a:xfrm>
            <a:off x="8057485" y="4399221"/>
            <a:ext cx="501724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28" b="1" dirty="0">
                <a:solidFill>
                  <a:srgbClr val="747C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 BLOCK</a:t>
            </a:r>
            <a:endParaRPr lang="en-US" sz="528" dirty="0"/>
          </a:p>
        </p:txBody>
      </p:sp>
      <p:sp>
        <p:nvSpPr>
          <p:cNvPr id="10" name="Text 4"/>
          <p:cNvSpPr/>
          <p:nvPr/>
        </p:nvSpPr>
        <p:spPr>
          <a:xfrm>
            <a:off x="8303363" y="3056860"/>
            <a:ext cx="475142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28" b="1" dirty="0">
                <a:solidFill>
                  <a:srgbClr val="70767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CRANKSHAFT</a:t>
            </a:r>
            <a:endParaRPr lang="en-US" sz="528" dirty="0"/>
          </a:p>
        </p:txBody>
      </p:sp>
      <p:sp>
        <p:nvSpPr>
          <p:cNvPr id="11" name="Text 5"/>
          <p:cNvSpPr/>
          <p:nvPr/>
        </p:nvSpPr>
        <p:spPr>
          <a:xfrm>
            <a:off x="5103628" y="3767913"/>
            <a:ext cx="262491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44" b="1" dirty="0">
                <a:solidFill>
                  <a:srgbClr val="737B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TGEING</a:t>
            </a:r>
            <a:endParaRPr lang="en-US" sz="544" dirty="0"/>
          </a:p>
        </p:txBody>
      </p:sp>
      <p:sp>
        <p:nvSpPr>
          <p:cNvPr id="12" name="Text 6"/>
          <p:cNvSpPr/>
          <p:nvPr/>
        </p:nvSpPr>
        <p:spPr>
          <a:xfrm>
            <a:off x="5625288" y="2541846"/>
            <a:ext cx="375462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42" b="1" dirty="0">
                <a:solidFill>
                  <a:srgbClr val="7076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PISTON ASSEMBLY</a:t>
            </a:r>
            <a:endParaRPr lang="en-US" sz="542" dirty="0"/>
          </a:p>
        </p:txBody>
      </p:sp>
      <p:sp>
        <p:nvSpPr>
          <p:cNvPr id="13" name="Text 7"/>
          <p:cNvSpPr/>
          <p:nvPr/>
        </p:nvSpPr>
        <p:spPr>
          <a:xfrm>
            <a:off x="5206631" y="2173029"/>
            <a:ext cx="618017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23" b="1" dirty="0">
                <a:solidFill>
                  <a:srgbClr val="747C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ROD</a:t>
            </a:r>
            <a:endParaRPr lang="en-US" sz="523" dirty="0"/>
          </a:p>
        </p:txBody>
      </p:sp>
      <p:sp>
        <p:nvSpPr>
          <p:cNvPr id="14" name="Text 8"/>
          <p:cNvSpPr/>
          <p:nvPr/>
        </p:nvSpPr>
        <p:spPr>
          <a:xfrm>
            <a:off x="8349881" y="1767663"/>
            <a:ext cx="348881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23" b="1" dirty="0">
                <a:solidFill>
                  <a:srgbClr val="737B7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CYUINDER</a:t>
            </a:r>
            <a:endParaRPr lang="en-US" sz="523" dirty="0"/>
          </a:p>
        </p:txBody>
      </p:sp>
      <p:sp>
        <p:nvSpPr>
          <p:cNvPr id="15" name="Text 9"/>
          <p:cNvSpPr/>
          <p:nvPr/>
        </p:nvSpPr>
        <p:spPr>
          <a:xfrm>
            <a:off x="5592061" y="1159613"/>
            <a:ext cx="445238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36" b="1" dirty="0">
                <a:solidFill>
                  <a:srgbClr val="737B7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VALVE TRAIN</a:t>
            </a:r>
            <a:endParaRPr lang="en-US" sz="536" dirty="0"/>
          </a:p>
        </p:txBody>
      </p:sp>
      <p:sp>
        <p:nvSpPr>
          <p:cNvPr id="16" name="Text 10"/>
          <p:cNvSpPr/>
          <p:nvPr/>
        </p:nvSpPr>
        <p:spPr>
          <a:xfrm>
            <a:off x="395398" y="4312831"/>
            <a:ext cx="3369192" cy="501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42" b="1" dirty="0">
                <a:solidFill>
                  <a:srgbClr val="52524E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with significant query latency due to its</a:t>
            </a:r>
            <a:endParaRPr lang="en-US" sz="1342" dirty="0"/>
          </a:p>
          <a:p>
            <a:pPr algn="l" indent="0" marL="0">
              <a:buNone/>
            </a:pPr>
            <a:r>
              <a:rPr lang="en-US" sz="1342" b="1" dirty="0">
                <a:solidFill>
                  <a:srgbClr val="52524E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batch-oriented architecture.</a:t>
            </a:r>
            <a:endParaRPr lang="en-US" sz="1342" dirty="0"/>
          </a:p>
        </p:txBody>
      </p:sp>
      <p:sp>
        <p:nvSpPr>
          <p:cNvPr id="17" name="Text 11"/>
          <p:cNvSpPr/>
          <p:nvPr/>
        </p:nvSpPr>
        <p:spPr>
          <a:xfrm>
            <a:off x="1053288" y="4037049"/>
            <a:ext cx="3126637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63" b="1" dirty="0">
                <a:solidFill>
                  <a:srgbClr val="4F4E4A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High-throughput and consistent, but</a:t>
            </a:r>
            <a:endParaRPr lang="en-US" sz="1363" dirty="0"/>
          </a:p>
        </p:txBody>
      </p:sp>
      <p:sp>
        <p:nvSpPr>
          <p:cNvPr id="18" name="Text 12"/>
          <p:cNvSpPr/>
          <p:nvPr/>
        </p:nvSpPr>
        <p:spPr>
          <a:xfrm>
            <a:off x="402044" y="4056985"/>
            <a:ext cx="621340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18" b="1" dirty="0">
                <a:solidFill>
                  <a:srgbClr val="505D6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Result:</a:t>
            </a:r>
            <a:endParaRPr lang="en-US" sz="1418" dirty="0"/>
          </a:p>
        </p:txBody>
      </p:sp>
      <p:sp>
        <p:nvSpPr>
          <p:cNvPr id="19" name="Text 13"/>
          <p:cNvSpPr/>
          <p:nvPr/>
        </p:nvSpPr>
        <p:spPr>
          <a:xfrm>
            <a:off x="1754372" y="2791047"/>
            <a:ext cx="2309259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53544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Guarantees job completion</a:t>
            </a:r>
            <a:endParaRPr lang="en-US" sz="1374" dirty="0"/>
          </a:p>
        </p:txBody>
      </p:sp>
      <p:sp>
        <p:nvSpPr>
          <p:cNvPr id="20" name="Text 14"/>
          <p:cNvSpPr/>
          <p:nvPr/>
        </p:nvSpPr>
        <p:spPr>
          <a:xfrm>
            <a:off x="395398" y="3053538"/>
            <a:ext cx="4066953" cy="7775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4D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through durability. It converts HiveQL into</a:t>
            </a:r>
            <a:endParaRPr lang="en-US" sz="1334" dirty="0"/>
          </a:p>
          <a:p>
            <a:pPr algn="l" indent="0" marL="0">
              <a:buNone/>
            </a:pPr>
            <a:r>
              <a:rPr lang="en-US" sz="1334" b="1" dirty="0">
                <a:solidFill>
                  <a:srgbClr val="4D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resilient MapReduce, Tez, or Spark jobs, writing</a:t>
            </a:r>
            <a:endParaRPr lang="en-US" sz="1334" dirty="0"/>
          </a:p>
          <a:p>
            <a:pPr algn="l" indent="0" marL="0">
              <a:buNone/>
            </a:pPr>
            <a:r>
              <a:rPr lang="en-US" sz="1334" b="1" dirty="0">
                <a:solidFill>
                  <a:srgbClr val="4D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 to disk to survive failures.</a:t>
            </a:r>
            <a:endParaRPr lang="en-US" sz="1334" dirty="0"/>
          </a:p>
        </p:txBody>
      </p:sp>
      <p:sp>
        <p:nvSpPr>
          <p:cNvPr id="21" name="Text 15"/>
          <p:cNvSpPr/>
          <p:nvPr/>
        </p:nvSpPr>
        <p:spPr>
          <a:xfrm>
            <a:off x="402044" y="2797692"/>
            <a:ext cx="1322424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54616C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Core Principle: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398721" y="2093285"/>
            <a:ext cx="3139927" cy="4984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7" b="1" dirty="0">
                <a:solidFill>
                  <a:srgbClr val="4F4F4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long-running batch jobs and Extract,</a:t>
            </a:r>
            <a:endParaRPr lang="en-US" sz="1337" dirty="0"/>
          </a:p>
          <a:p>
            <a:pPr algn="l" indent="0" marL="0">
              <a:buNone/>
            </a:pPr>
            <a:r>
              <a:rPr lang="en-US" sz="1337" b="1" dirty="0">
                <a:solidFill>
                  <a:srgbClr val="4F4F4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Transform, Load (ETL) pipelines.</a:t>
            </a:r>
            <a:endParaRPr lang="en-US" sz="1337" dirty="0"/>
          </a:p>
        </p:txBody>
      </p:sp>
      <p:sp>
        <p:nvSpPr>
          <p:cNvPr id="23" name="Text 17"/>
          <p:cNvSpPr/>
          <p:nvPr/>
        </p:nvSpPr>
        <p:spPr>
          <a:xfrm>
            <a:off x="1996927" y="1824148"/>
            <a:ext cx="2023509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53534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for petabyte-scale,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402044" y="1830794"/>
            <a:ext cx="1561657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Primary Purpose: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402044" y="1372265"/>
            <a:ext cx="3316029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4D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foundational SQL-on-Hadoop solution.</a:t>
            </a:r>
            <a:endParaRPr lang="en-US" sz="1374" dirty="0"/>
          </a:p>
        </p:txBody>
      </p:sp>
      <p:sp>
        <p:nvSpPr>
          <p:cNvPr id="26" name="Text 20"/>
          <p:cNvSpPr/>
          <p:nvPr/>
        </p:nvSpPr>
        <p:spPr>
          <a:xfrm>
            <a:off x="1059933" y="1096483"/>
            <a:ext cx="3136605" cy="2658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6" b="1" dirty="0">
                <a:solidFill>
                  <a:srgbClr val="4D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Developed by Facebook (2008) as the</a:t>
            </a:r>
            <a:endParaRPr lang="en-US" sz="1376" dirty="0"/>
          </a:p>
        </p:txBody>
      </p:sp>
      <p:sp>
        <p:nvSpPr>
          <p:cNvPr id="27" name="Text 21"/>
          <p:cNvSpPr/>
          <p:nvPr/>
        </p:nvSpPr>
        <p:spPr>
          <a:xfrm>
            <a:off x="402044" y="1109773"/>
            <a:ext cx="627985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13" b="1" dirty="0">
                <a:solidFill>
                  <a:srgbClr val="56626E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Origin:</a:t>
            </a:r>
            <a:endParaRPr lang="en-US" sz="1413" dirty="0"/>
          </a:p>
        </p:txBody>
      </p:sp>
      <p:sp>
        <p:nvSpPr>
          <p:cNvPr id="28" name="Text 22"/>
          <p:cNvSpPr/>
          <p:nvPr/>
        </p:nvSpPr>
        <p:spPr>
          <a:xfrm>
            <a:off x="405366" y="355526"/>
            <a:ext cx="6047267" cy="3953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768" b="1" dirty="0">
                <a:solidFill>
                  <a:srgbClr val="3C39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Durable Workhorse: Apache Hive</a:t>
            </a:r>
            <a:endParaRPr lang="en-US" sz="27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" y="1013416"/>
            <a:ext cx="3860948" cy="38376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5" name="Text 1"/>
          <p:cNvSpPr/>
          <p:nvPr/>
        </p:nvSpPr>
        <p:spPr>
          <a:xfrm>
            <a:off x="4635131" y="4372640"/>
            <a:ext cx="4166634" cy="5083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63" b="1" dirty="0">
                <a:solidFill>
                  <a:srgbClr val="4F4E4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latency, making it ideal for business intelligence</a:t>
            </a:r>
            <a:endParaRPr lang="en-US" sz="1363" dirty="0"/>
          </a:p>
          <a:p>
            <a:pPr algn="l" indent="0" marL="0">
              <a:buNone/>
            </a:pPr>
            <a:r>
              <a:rPr lang="en-US" sz="1363" b="1" dirty="0">
                <a:solidFill>
                  <a:srgbClr val="4F4E4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 data exploration.</a:t>
            </a:r>
            <a:endParaRPr lang="en-US" sz="1363" dirty="0"/>
          </a:p>
        </p:txBody>
      </p:sp>
      <p:sp>
        <p:nvSpPr>
          <p:cNvPr id="6" name="Text 2"/>
          <p:cNvSpPr/>
          <p:nvPr/>
        </p:nvSpPr>
        <p:spPr>
          <a:xfrm>
            <a:off x="5286375" y="4106826"/>
            <a:ext cx="3136605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10" b="1" dirty="0">
                <a:solidFill>
                  <a:srgbClr val="4E4E4A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Dramatically reduced I/O and query</a:t>
            </a:r>
            <a:endParaRPr lang="en-US" sz="1410" dirty="0"/>
          </a:p>
        </p:txBody>
      </p:sp>
      <p:sp>
        <p:nvSpPr>
          <p:cNvPr id="7" name="Text 3"/>
          <p:cNvSpPr/>
          <p:nvPr/>
        </p:nvSpPr>
        <p:spPr>
          <a:xfrm>
            <a:off x="4641776" y="4123439"/>
            <a:ext cx="611372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499C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endParaRPr lang="en-US" sz="1517" dirty="0"/>
          </a:p>
        </p:txBody>
      </p:sp>
      <p:sp>
        <p:nvSpPr>
          <p:cNvPr id="8" name="Text 4"/>
          <p:cNvSpPr/>
          <p:nvPr/>
        </p:nvSpPr>
        <p:spPr>
          <a:xfrm>
            <a:off x="4635131" y="3173154"/>
            <a:ext cx="4209828" cy="7708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60" b="1" dirty="0">
                <a:solidFill>
                  <a:srgbClr val="4C4C4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times by bypassing MapReduce entirely. Its</a:t>
            </a:r>
            <a:endParaRPr lang="en-US" sz="1360" dirty="0"/>
          </a:p>
          <a:p>
            <a:pPr algn="l" indent="0" marL="0">
              <a:buNone/>
            </a:pPr>
            <a:r>
              <a:rPr lang="en-US" sz="1360" b="1" dirty="0">
                <a:solidFill>
                  <a:srgbClr val="4C4C4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Massively Parallel Processing (MPP) architecture</a:t>
            </a:r>
            <a:endParaRPr lang="en-US" sz="1360" dirty="0"/>
          </a:p>
          <a:p>
            <a:pPr algn="l" indent="0" marL="0">
              <a:buNone/>
            </a:pPr>
            <a:r>
              <a:rPr lang="en-US" sz="1360" b="1" dirty="0">
                <a:solidFill>
                  <a:srgbClr val="4C4C4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uses an in-memory, piped execution model.</a:t>
            </a:r>
            <a:endParaRPr lang="en-US" sz="1360" dirty="0"/>
          </a:p>
        </p:txBody>
      </p:sp>
      <p:sp>
        <p:nvSpPr>
          <p:cNvPr id="9" name="Text 5"/>
          <p:cNvSpPr/>
          <p:nvPr/>
        </p:nvSpPr>
        <p:spPr>
          <a:xfrm>
            <a:off x="6024009" y="2917308"/>
            <a:ext cx="2737884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23" b="1" dirty="0">
                <a:solidFill>
                  <a:srgbClr val="50504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Achieves sub-second response</a:t>
            </a:r>
            <a:endParaRPr lang="en-US" sz="1423" dirty="0"/>
          </a:p>
        </p:txBody>
      </p:sp>
      <p:sp>
        <p:nvSpPr>
          <p:cNvPr id="10" name="Text 6"/>
          <p:cNvSpPr/>
          <p:nvPr/>
        </p:nvSpPr>
        <p:spPr>
          <a:xfrm>
            <a:off x="4641776" y="2927276"/>
            <a:ext cx="1358974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83" b="1" dirty="0">
                <a:solidFill>
                  <a:srgbClr val="499E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Principle:</a:t>
            </a:r>
            <a:endParaRPr lang="en-US" sz="1583" dirty="0"/>
          </a:p>
        </p:txBody>
      </p:sp>
      <p:sp>
        <p:nvSpPr>
          <p:cNvPr id="11" name="Text 7"/>
          <p:cNvSpPr/>
          <p:nvPr/>
        </p:nvSpPr>
        <p:spPr>
          <a:xfrm>
            <a:off x="4635131" y="2256096"/>
            <a:ext cx="4076922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4D4C4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queries and serving as a federated entry point</a:t>
            </a:r>
            <a:endParaRPr lang="en-US" sz="1408" dirty="0"/>
          </a:p>
          <a:p>
            <a:pPr algn="l" indent="0" marL="0">
              <a:buNone/>
            </a:pPr>
            <a:r>
              <a:rPr lang="en-US" sz="1408" b="1" dirty="0">
                <a:solidFill>
                  <a:srgbClr val="4D4C4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diverse data sources.</a:t>
            </a:r>
            <a:endParaRPr lang="en-US" sz="1408" dirty="0"/>
          </a:p>
        </p:txBody>
      </p:sp>
      <p:sp>
        <p:nvSpPr>
          <p:cNvPr id="12" name="Text 8"/>
          <p:cNvSpPr/>
          <p:nvPr/>
        </p:nvSpPr>
        <p:spPr>
          <a:xfrm>
            <a:off x="6279855" y="1986959"/>
            <a:ext cx="2269387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39" b="1" dirty="0">
                <a:solidFill>
                  <a:srgbClr val="53534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Designed for fast, ad-hoc</a:t>
            </a:r>
            <a:endParaRPr lang="en-US" sz="1439" dirty="0"/>
          </a:p>
        </p:txBody>
      </p:sp>
      <p:sp>
        <p:nvSpPr>
          <p:cNvPr id="13" name="Text 9"/>
          <p:cNvSpPr/>
          <p:nvPr/>
        </p:nvSpPr>
        <p:spPr>
          <a:xfrm>
            <a:off x="4641776" y="1996927"/>
            <a:ext cx="1598206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83" b="1" dirty="0">
                <a:solidFill>
                  <a:srgbClr val="489E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Purpose:</a:t>
            </a:r>
            <a:endParaRPr lang="en-US" sz="1583" dirty="0"/>
          </a:p>
        </p:txBody>
      </p:sp>
      <p:sp>
        <p:nvSpPr>
          <p:cNvPr id="14" name="Text 10"/>
          <p:cNvSpPr/>
          <p:nvPr/>
        </p:nvSpPr>
        <p:spPr>
          <a:xfrm>
            <a:off x="4635131" y="1319102"/>
            <a:ext cx="3601779" cy="501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4A4A4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of the MapReduce model for</a:t>
            </a:r>
            <a:endParaRPr lang="en-US" sz="1400" dirty="0"/>
          </a:p>
          <a:p>
            <a:pPr algn="l" indent="0" marL="0">
              <a:buNone/>
            </a:pPr>
            <a:r>
              <a:rPr lang="en-US" sz="1400" b="1" dirty="0">
                <a:solidFill>
                  <a:srgbClr val="4A4A4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analytics.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5309634" y="1053288"/>
            <a:ext cx="3389128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9" b="1" dirty="0">
                <a:solidFill>
                  <a:srgbClr val="504F4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to overcome the high-latency</a:t>
            </a:r>
            <a:endParaRPr lang="en-US" sz="1449" dirty="0"/>
          </a:p>
        </p:txBody>
      </p:sp>
      <p:sp>
        <p:nvSpPr>
          <p:cNvPr id="16" name="Text 12"/>
          <p:cNvSpPr/>
          <p:nvPr/>
        </p:nvSpPr>
        <p:spPr>
          <a:xfrm>
            <a:off x="4641776" y="1066578"/>
            <a:ext cx="631308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622" b="1" dirty="0">
                <a:solidFill>
                  <a:srgbClr val="459C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Origin:</a:t>
            </a:r>
            <a:endParaRPr lang="en-US" sz="1622" dirty="0"/>
          </a:p>
        </p:txBody>
      </p:sp>
      <p:sp>
        <p:nvSpPr>
          <p:cNvPr id="17" name="Text 13"/>
          <p:cNvSpPr/>
          <p:nvPr/>
        </p:nvSpPr>
        <p:spPr>
          <a:xfrm>
            <a:off x="1694564" y="318977"/>
            <a:ext cx="5798067" cy="4552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315" b="1" dirty="0">
                <a:solidFill>
                  <a:srgbClr val="3836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Interactive Sprinter: Trino</a:t>
            </a:r>
            <a:endParaRPr lang="en-US" sz="33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</a:t>
            </a:r>
            <a:endParaRPr lang="en-US" sz="1135" dirty="0"/>
          </a:p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acting as a query engine on top of</a:t>
            </a:r>
            <a:endParaRPr lang="en-US" sz="1135" dirty="0"/>
          </a:p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</a:t>
            </a:r>
            <a:endParaRPr lang="en-US" sz="1143" dirty="0"/>
          </a:p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ecosystem as a data warehousing</a:t>
            </a:r>
            <a:endParaRPr lang="en-US" sz="1143" dirty="0"/>
          </a:p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</a:t>
            </a:r>
            <a:endParaRPr lang="en-US" sz="1138" dirty="0"/>
          </a:p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</a:t>
            </a:r>
            <a:endParaRPr lang="en-US" sz="1138" dirty="0"/>
          </a:p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</a:t>
            </a:r>
            <a:endParaRPr lang="en-US" sz="1128" dirty="0"/>
          </a:p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</a:t>
            </a:r>
            <a:endParaRPr lang="en-US" sz="1128" dirty="0"/>
          </a:p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</a:t>
            </a:r>
            <a:endParaRPr lang="en-US" sz="3158" dirty="0"/>
          </a:p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142" y="4159988"/>
            <a:ext cx="2425552" cy="64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E5E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Accesses data via connectors, acting as a query engine on top of many sources.</a:t>
            </a:r>
            <a:endParaRPr lang="en-US" sz="1135" dirty="0"/>
          </a:p>
        </p:txBody>
      </p:sp>
      <p:sp>
        <p:nvSpPr>
          <p:cNvPr id="4" name="Text 1"/>
          <p:cNvSpPr/>
          <p:nvPr/>
        </p:nvSpPr>
        <p:spPr>
          <a:xfrm>
            <a:off x="6193465" y="3940692"/>
            <a:ext cx="21896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8" b="1" dirty="0">
                <a:solidFill>
                  <a:srgbClr val="45444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Decoupled Compute/Storage.</a:t>
            </a:r>
            <a:endParaRPr lang="en-US" sz="119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95" y="3944015"/>
            <a:ext cx="318977" cy="3222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0183" y="3930724"/>
            <a:ext cx="2375712" cy="6578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43" b="1" dirty="0">
                <a:solidFill>
                  <a:srgbClr val="5D5D5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Tightly coupled with the Hadoop ecosystem as a data warehousing system.</a:t>
            </a:r>
            <a:endParaRPr lang="en-US" sz="11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58" y="3947337"/>
            <a:ext cx="312331" cy="315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6788" y="3309384"/>
            <a:ext cx="2325872" cy="421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streams between stages for maximum speed; minimizes I/O.</a:t>
            </a:r>
            <a:endParaRPr lang="en-US" sz="1138" dirty="0"/>
          </a:p>
        </p:txBody>
      </p:sp>
      <p:sp>
        <p:nvSpPr>
          <p:cNvPr id="9" name="Text 4"/>
          <p:cNvSpPr/>
          <p:nvPr/>
        </p:nvSpPr>
        <p:spPr>
          <a:xfrm>
            <a:off x="6193465" y="3086765"/>
            <a:ext cx="207002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8484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Piped In-Memory/Network.</a:t>
            </a:r>
            <a:endParaRPr lang="en-US" sz="120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2" y="3110023"/>
            <a:ext cx="322299" cy="272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712" y="3183122"/>
            <a:ext cx="239233" cy="1262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827" b="1" dirty="0">
                <a:solidFill>
                  <a:srgbClr val="569E9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</a:t>
            </a:r>
            <a:endParaRPr lang="en-US" sz="827" dirty="0"/>
          </a:p>
        </p:txBody>
      </p:sp>
      <p:sp>
        <p:nvSpPr>
          <p:cNvPr id="12" name="Text 6"/>
          <p:cNvSpPr/>
          <p:nvPr/>
        </p:nvSpPr>
        <p:spPr>
          <a:xfrm>
            <a:off x="3063506" y="3302738"/>
            <a:ext cx="2325872" cy="431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8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Storage). Ensures fault tolerance and recovery.</a:t>
            </a:r>
            <a:endParaRPr lang="en-US" sz="1138" dirty="0"/>
          </a:p>
        </p:txBody>
      </p:sp>
      <p:sp>
        <p:nvSpPr>
          <p:cNvPr id="13" name="Text 7"/>
          <p:cNvSpPr/>
          <p:nvPr/>
        </p:nvSpPr>
        <p:spPr>
          <a:xfrm>
            <a:off x="4233087" y="3080119"/>
            <a:ext cx="960253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7575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(HDFS/Cloud</a:t>
            </a:r>
            <a:endParaRPr lang="en-US" sz="1177" dirty="0"/>
          </a:p>
        </p:txBody>
      </p:sp>
      <p:sp>
        <p:nvSpPr>
          <p:cNvPr id="14" name="Text 8"/>
          <p:cNvSpPr/>
          <p:nvPr/>
        </p:nvSpPr>
        <p:spPr>
          <a:xfrm>
            <a:off x="3060183" y="3083442"/>
            <a:ext cx="113967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03" b="1" dirty="0">
                <a:solidFill>
                  <a:srgbClr val="46464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Written to Disk</a:t>
            </a:r>
            <a:endParaRPr lang="en-US" sz="120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94" y="3083442"/>
            <a:ext cx="269137" cy="325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95" y="3083442"/>
            <a:ext cx="130913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4" b="1" dirty="0">
                <a:solidFill>
                  <a:srgbClr val="5D5C5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Intermediate Data</a:t>
            </a:r>
            <a:endParaRPr lang="en-US" sz="1154" dirty="0"/>
          </a:p>
        </p:txBody>
      </p:sp>
      <p:sp>
        <p:nvSpPr>
          <p:cNvPr id="17" name="Text 10"/>
          <p:cNvSpPr/>
          <p:nvPr/>
        </p:nvSpPr>
        <p:spPr>
          <a:xfrm>
            <a:off x="6196788" y="2448811"/>
            <a:ext cx="2305936" cy="4053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A5A5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query process with a Coordinator and Workers.</a:t>
            </a:r>
            <a:endParaRPr lang="en-US" sz="1128" dirty="0"/>
          </a:p>
        </p:txBody>
      </p:sp>
      <p:sp>
        <p:nvSpPr>
          <p:cNvPr id="18" name="Text 11"/>
          <p:cNvSpPr/>
          <p:nvPr/>
        </p:nvSpPr>
        <p:spPr>
          <a:xfrm>
            <a:off x="6193465" y="2236160"/>
            <a:ext cx="2033477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8" b="1" dirty="0">
                <a:solidFill>
                  <a:srgbClr val="4C4C48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Processing (MPP). A single,</a:t>
            </a:r>
            <a:endParaRPr lang="en-US" sz="1188" dirty="0"/>
          </a:p>
        </p:txBody>
      </p:sp>
      <p:sp>
        <p:nvSpPr>
          <p:cNvPr id="19" name="Text 12"/>
          <p:cNvSpPr/>
          <p:nvPr/>
        </p:nvSpPr>
        <p:spPr>
          <a:xfrm>
            <a:off x="6193465" y="2003573"/>
            <a:ext cx="2246128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90" b="1" dirty="0">
                <a:solidFill>
                  <a:srgbClr val="454542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Distributed Massively Parallel</a:t>
            </a:r>
            <a:endParaRPr lang="en-US" sz="119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872" y="2006895"/>
            <a:ext cx="322299" cy="32229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066828" y="2226192"/>
            <a:ext cx="2239483" cy="44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28" b="1" dirty="0">
                <a:solidFill>
                  <a:srgbClr val="5C5C5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(MapReduce, Tez, Spark). Each query is a discrete, durable job.</a:t>
            </a:r>
            <a:endParaRPr lang="en-US" sz="1128" dirty="0"/>
          </a:p>
        </p:txBody>
      </p:sp>
      <p:sp>
        <p:nvSpPr>
          <p:cNvPr id="22" name="Text 14"/>
          <p:cNvSpPr/>
          <p:nvPr/>
        </p:nvSpPr>
        <p:spPr>
          <a:xfrm>
            <a:off x="3043570" y="2013541"/>
            <a:ext cx="2093285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14" b="1" dirty="0">
                <a:solidFill>
                  <a:srgbClr val="44434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Job-based Batch Processing</a:t>
            </a:r>
            <a:endParaRPr lang="en-US" sz="1214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590" y="2006895"/>
            <a:ext cx="325622" cy="33226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14695" y="2006895"/>
            <a:ext cx="1212776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59" b="1" dirty="0">
                <a:solidFill>
                  <a:srgbClr val="5B5A5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Execution Model</a:t>
            </a:r>
            <a:endParaRPr lang="en-US" sz="1159" dirty="0"/>
          </a:p>
        </p:txBody>
      </p:sp>
      <p:sp>
        <p:nvSpPr>
          <p:cNvPr id="25" name="Text 16"/>
          <p:cNvSpPr/>
          <p:nvPr/>
        </p:nvSpPr>
        <p:spPr>
          <a:xfrm>
            <a:off x="5758195" y="1538398"/>
            <a:ext cx="1907215" cy="2624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55A59B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Trino (The Sprinter)</a:t>
            </a:r>
            <a:endParaRPr lang="en-US" sz="1491" dirty="0"/>
          </a:p>
        </p:txBody>
      </p:sp>
      <p:sp>
        <p:nvSpPr>
          <p:cNvPr id="26" name="Text 17"/>
          <p:cNvSpPr/>
          <p:nvPr/>
        </p:nvSpPr>
        <p:spPr>
          <a:xfrm>
            <a:off x="2621590" y="1528430"/>
            <a:ext cx="2837564" cy="2691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17" b="1" dirty="0">
                <a:solidFill>
                  <a:srgbClr val="59657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Apache Hive (The Workhorse)</a:t>
            </a:r>
            <a:endParaRPr lang="en-US" sz="1517" dirty="0"/>
          </a:p>
        </p:txBody>
      </p:sp>
      <p:sp>
        <p:nvSpPr>
          <p:cNvPr id="27" name="Text 18"/>
          <p:cNvSpPr/>
          <p:nvPr/>
        </p:nvSpPr>
        <p:spPr>
          <a:xfrm>
            <a:off x="614695" y="1548366"/>
            <a:ext cx="727666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38" b="1" dirty="0">
                <a:solidFill>
                  <a:srgbClr val="524E4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</a:t>
            </a:r>
            <a:endParaRPr lang="en-US" sz="1538" dirty="0"/>
          </a:p>
        </p:txBody>
      </p:sp>
      <p:sp>
        <p:nvSpPr>
          <p:cNvPr id="28" name="Shape 19"/>
          <p:cNvSpPr/>
          <p:nvPr/>
        </p:nvSpPr>
        <p:spPr>
          <a:xfrm>
            <a:off x="508369" y="1903892"/>
            <a:ext cx="8127262" cy="3323"/>
          </a:xfrm>
          <a:prstGeom prst="rect">
            <a:avLst/>
          </a:prstGeom>
          <a:solidFill>
            <a:srgbClr val="C3C3B9"/>
          </a:solidFill>
          <a:ln/>
        </p:spPr>
      </p:sp>
      <p:sp>
        <p:nvSpPr>
          <p:cNvPr id="29" name="Shape 20"/>
          <p:cNvSpPr/>
          <p:nvPr/>
        </p:nvSpPr>
        <p:spPr>
          <a:xfrm>
            <a:off x="491756" y="3827721"/>
            <a:ext cx="8150520" cy="6645"/>
          </a:xfrm>
          <a:prstGeom prst="rect">
            <a:avLst/>
          </a:prstGeom>
          <a:solidFill>
            <a:srgbClr val="D8D3CD"/>
          </a:solidFill>
          <a:ln/>
        </p:spPr>
      </p:sp>
      <p:sp>
        <p:nvSpPr>
          <p:cNvPr id="30" name="Shape 21"/>
          <p:cNvSpPr/>
          <p:nvPr/>
        </p:nvSpPr>
        <p:spPr>
          <a:xfrm>
            <a:off x="508369" y="2970471"/>
            <a:ext cx="8123939" cy="6645"/>
          </a:xfrm>
          <a:prstGeom prst="rect">
            <a:avLst/>
          </a:prstGeom>
          <a:solidFill>
            <a:srgbClr val="D5D2CD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224" y="1428750"/>
            <a:ext cx="16613" cy="3488808"/>
          </a:xfrm>
          <a:prstGeom prst="rect">
            <a:avLst/>
          </a:prstGeom>
        </p:spPr>
      </p:pic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65" y="1432073"/>
            <a:ext cx="16613" cy="347884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3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23"/>
          <p:cNvSpPr/>
          <p:nvPr/>
        </p:nvSpPr>
        <p:spPr>
          <a:xfrm>
            <a:off x="611372" y="3940692"/>
            <a:ext cx="664535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62" b="1" dirty="0">
                <a:solidFill>
                  <a:srgbClr val="565551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Coupling</a:t>
            </a:r>
            <a:endParaRPr lang="en-US" sz="1162" dirty="0"/>
          </a:p>
        </p:txBody>
      </p:sp>
      <p:sp>
        <p:nvSpPr>
          <p:cNvPr id="35" name="Text 24"/>
          <p:cNvSpPr/>
          <p:nvPr/>
        </p:nvSpPr>
        <p:spPr>
          <a:xfrm>
            <a:off x="531628" y="435270"/>
            <a:ext cx="7333142" cy="86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58" b="1" dirty="0">
                <a:solidFill>
                  <a:srgbClr val="3A37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1: Two Core Philosophies—Built for Durability vs. Built for Speed</a:t>
            </a:r>
            <a:endParaRPr lang="en-US" sz="31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2025-12-11T15:54:11Z</dcterms:created>
  <dcterms:modified xsi:type="dcterms:W3CDTF">2025-12-11T15:54:11Z</dcterms:modified>
</cp:coreProperties>
</file>